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73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50292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 i="0">
                <a:solidFill>
                  <a:srgbClr val="FFB830"/>
                </a:solidFill>
                <a:latin typeface="Segoe UI"/>
              </a:rPr>
              <a:t>UNSCRIPTED SMALL BUSINESS  •  EPISODE PLAYBOOK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194560"/>
            <a:ext cx="786384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5200" b="1" i="0">
                <a:solidFill>
                  <a:srgbClr val="FFFFFF"/>
                </a:solidFill>
                <a:latin typeface="Georgia"/>
              </a:rPr>
              <a:t>Trust, Not Clicks</a:t>
            </a:r>
          </a:p>
          <a:p>
            <a:pPr algn="l">
              <a:spcAft>
                <a:spcPts val="400"/>
              </a:spcAft>
            </a:pPr>
            <a:r>
              <a:rPr sz="2000" b="0" i="0">
                <a:solidFill>
                  <a:srgbClr val="A7ABD0"/>
                </a:solidFill>
                <a:latin typeface="Segoe UI"/>
              </a:rPr>
              <a:t>The fractional Chief Communications Officer’s playbook — with Joshua Altman, Beltway Media.</a:t>
            </a:r>
          </a:p>
        </p:txBody>
      </p:sp>
      <p:pic>
        <p:nvPicPr>
          <p:cNvPr id="4" name="Picture 3" descr="AltmanJoshua-Headshot_01-Tigh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9680" y="2103120"/>
            <a:ext cx="2468880" cy="24688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22960" y="59436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 i="0">
                <a:solidFill>
                  <a:srgbClr val="A7ABD0"/>
                </a:solidFill>
                <a:latin typeface="Segoe UI"/>
              </a:rPr>
              <a:t>Hosted by Jeremy Rivera  •  unscriptedseo.com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73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50292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 i="0">
                <a:solidFill>
                  <a:srgbClr val="FFB830"/>
                </a:solidFill>
                <a:latin typeface="Segoe UI"/>
              </a:rPr>
              <a:t>WHO</a:t>
            </a:r>
          </a:p>
        </p:txBody>
      </p:sp>
      <p:sp>
        <p:nvSpPr>
          <p:cNvPr id="3" name="Rectangle 2"/>
          <p:cNvSpPr/>
          <p:nvPr/>
        </p:nvSpPr>
        <p:spPr>
          <a:xfrm>
            <a:off x="822960" y="1051560"/>
            <a:ext cx="1005840" cy="54864"/>
          </a:xfrm>
          <a:prstGeom prst="rect">
            <a:avLst/>
          </a:prstGeom>
          <a:solidFill>
            <a:srgbClr val="FFB8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234440"/>
            <a:ext cx="105156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FFFFFF"/>
                </a:solidFill>
                <a:latin typeface="Georgia"/>
              </a:rPr>
              <a:t>What a Fractional CCO Actually 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468880"/>
            <a:ext cx="1051560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200"/>
              </a:spcAft>
            </a:pPr>
            <a:r>
              <a:rPr sz="1800" b="0" i="0">
                <a:solidFill>
                  <a:srgbClr val="EDEDF7"/>
                </a:solidFill>
                <a:latin typeface="Segoe UI"/>
              </a:rPr>
              <a:t>Contractual, part-time, but fully integrated into your team.</a:t>
            </a:r>
          </a:p>
          <a:p>
            <a:pPr algn="l">
              <a:spcAft>
                <a:spcPts val="1200"/>
              </a:spcAft>
            </a:pPr>
            <a:r>
              <a:rPr sz="1800" b="0" i="0">
                <a:solidFill>
                  <a:srgbClr val="EDEDF7"/>
                </a:solidFill>
                <a:latin typeface="Segoe UI"/>
              </a:rPr>
              <a:t>A senior communications leader for a quarter of the hours — sometimes 5–10/month.</a:t>
            </a:r>
          </a:p>
          <a:p>
            <a:pPr algn="l">
              <a:spcAft>
                <a:spcPts val="1200"/>
              </a:spcAft>
            </a:pPr>
            <a:r>
              <a:rPr sz="1800" b="0" i="0">
                <a:solidFill>
                  <a:srgbClr val="EDEDF7"/>
                </a:solidFill>
                <a:latin typeface="Segoe UI"/>
              </a:rPr>
              <a:t>Brings marketing, branding, advertising &amp; internal comms under one role.</a:t>
            </a:r>
          </a:p>
          <a:p>
            <a:pPr algn="l">
              <a:spcAft>
                <a:spcPts val="1200"/>
              </a:spcAft>
            </a:pPr>
            <a:r>
              <a:rPr sz="1800" b="0" i="0">
                <a:solidFill>
                  <a:srgbClr val="EDEDF7"/>
                </a:solidFill>
                <a:latin typeface="Segoe UI"/>
              </a:rPr>
              <a:t>The goal isn’t awareness for its own sake — it’s trust.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39496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FFB830"/>
                </a:solidFill>
                <a:latin typeface="Georgia"/>
              </a:rPr>
              <a:t>“We’re the expert at communicating your expertise.”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73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50292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 i="0">
                <a:solidFill>
                  <a:srgbClr val="FFB830"/>
                </a:solidFill>
                <a:latin typeface="Segoe UI"/>
              </a:rPr>
              <a:t>WHEN</a:t>
            </a:r>
          </a:p>
        </p:txBody>
      </p:sp>
      <p:sp>
        <p:nvSpPr>
          <p:cNvPr id="3" name="Rectangle 2"/>
          <p:cNvSpPr/>
          <p:nvPr/>
        </p:nvSpPr>
        <p:spPr>
          <a:xfrm>
            <a:off x="822960" y="1051560"/>
            <a:ext cx="1005840" cy="54864"/>
          </a:xfrm>
          <a:prstGeom prst="rect">
            <a:avLst/>
          </a:prstGeom>
          <a:solidFill>
            <a:srgbClr val="FFB8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234440"/>
            <a:ext cx="105156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FFFFFF"/>
                </a:solidFill>
                <a:latin typeface="Georgia"/>
              </a:rPr>
              <a:t>Who Needs It — Solopreneur to 250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468880"/>
            <a:ext cx="1051560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200"/>
              </a:spcAft>
            </a:pPr>
            <a:r>
              <a:rPr sz="1800" b="0" i="0">
                <a:solidFill>
                  <a:srgbClr val="EDEDF7"/>
                </a:solidFill>
                <a:latin typeface="Segoe UI"/>
              </a:rPr>
              <a:t>Solopreneurs who got stuck ‘owning’ marketing by default.</a:t>
            </a:r>
          </a:p>
          <a:p>
            <a:pPr algn="l">
              <a:spcAft>
                <a:spcPts val="1200"/>
              </a:spcAft>
            </a:pPr>
            <a:r>
              <a:rPr sz="1800" b="0" i="0">
                <a:solidFill>
                  <a:srgbClr val="EDEDF7"/>
                </a:solidFill>
                <a:latin typeface="Segoe UI"/>
              </a:rPr>
              <a:t>Founders &amp; early hires who built the website and now run all things digital.</a:t>
            </a:r>
          </a:p>
          <a:p>
            <a:pPr algn="l">
              <a:spcAft>
                <a:spcPts val="1200"/>
              </a:spcAft>
            </a:pPr>
            <a:r>
              <a:rPr sz="1800" b="0" i="0">
                <a:solidFill>
                  <a:srgbClr val="EDEDF7"/>
                </a:solidFill>
                <a:latin typeface="Segoe UI"/>
              </a:rPr>
              <a:t>Fractional means you don’t buy more than you need.</a:t>
            </a:r>
          </a:p>
          <a:p>
            <a:pPr algn="l">
              <a:spcAft>
                <a:spcPts val="1200"/>
              </a:spcAft>
            </a:pPr>
            <a:r>
              <a:rPr sz="1800" b="0" i="0">
                <a:solidFill>
                  <a:srgbClr val="EDEDF7"/>
                </a:solidFill>
                <a:latin typeface="Segoe UI"/>
              </a:rPr>
              <a:t>Up to 100–250-person firms that scaled everything but comms.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73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50292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 i="0">
                <a:solidFill>
                  <a:srgbClr val="FFB830"/>
                </a:solidFill>
                <a:latin typeface="Segoe UI"/>
              </a:rPr>
              <a:t>FRAMEWORK</a:t>
            </a:r>
          </a:p>
        </p:txBody>
      </p:sp>
      <p:sp>
        <p:nvSpPr>
          <p:cNvPr id="3" name="Rectangle 2"/>
          <p:cNvSpPr/>
          <p:nvPr/>
        </p:nvSpPr>
        <p:spPr>
          <a:xfrm>
            <a:off x="822960" y="1051560"/>
            <a:ext cx="1005840" cy="54864"/>
          </a:xfrm>
          <a:prstGeom prst="rect">
            <a:avLst/>
          </a:prstGeom>
          <a:solidFill>
            <a:srgbClr val="FFB8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23444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 i="0">
                <a:solidFill>
                  <a:srgbClr val="FFFFFF"/>
                </a:solidFill>
                <a:latin typeface="Georgia"/>
              </a:rPr>
              <a:t>The Four Languages Model</a:t>
            </a:r>
          </a:p>
        </p:txBody>
      </p:sp>
      <p:pic>
        <p:nvPicPr>
          <p:cNvPr id="5" name="Picture 4" descr="wf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7360" y="2240280"/>
            <a:ext cx="8686800" cy="55016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626364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0" i="0">
                <a:solidFill>
                  <a:srgbClr val="A7ABD0"/>
                </a:solidFill>
                <a:latin typeface="Segoe UI"/>
              </a:rPr>
              <a:t>Read • See • Hear • Experience — each amplifies the others.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73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50292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 i="0">
                <a:solidFill>
                  <a:srgbClr val="FFB830"/>
                </a:solidFill>
                <a:latin typeface="Segoe UI"/>
              </a:rPr>
              <a:t>CONTENT</a:t>
            </a:r>
          </a:p>
        </p:txBody>
      </p:sp>
      <p:sp>
        <p:nvSpPr>
          <p:cNvPr id="3" name="Rectangle 2"/>
          <p:cNvSpPr/>
          <p:nvPr/>
        </p:nvSpPr>
        <p:spPr>
          <a:xfrm>
            <a:off x="822960" y="1051560"/>
            <a:ext cx="1005840" cy="54864"/>
          </a:xfrm>
          <a:prstGeom prst="rect">
            <a:avLst/>
          </a:prstGeom>
          <a:solidFill>
            <a:srgbClr val="FFB8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234440"/>
            <a:ext cx="105156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FFFFFF"/>
                </a:solidFill>
                <a:latin typeface="Georgia"/>
              </a:rPr>
              <a:t>There Are No ‘Content Police’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468880"/>
            <a:ext cx="1051560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200"/>
              </a:spcAft>
            </a:pPr>
            <a:r>
              <a:rPr sz="1800" b="0" i="0">
                <a:solidFill>
                  <a:srgbClr val="EDEDF7"/>
                </a:solidFill>
                <a:latin typeface="Segoe UI"/>
              </a:rPr>
              <a:t>Cadence is yours to set — one a week can be right.</a:t>
            </a:r>
          </a:p>
          <a:p>
            <a:pPr algn="l">
              <a:spcAft>
                <a:spcPts val="1200"/>
              </a:spcAft>
            </a:pPr>
            <a:r>
              <a:rPr sz="1800" b="0" i="0">
                <a:solidFill>
                  <a:srgbClr val="EDEDF7"/>
                </a:solidFill>
                <a:latin typeface="Segoe UI"/>
              </a:rPr>
              <a:t>Repurpose: one idea becomes a post on every channel.</a:t>
            </a:r>
          </a:p>
          <a:p>
            <a:pPr algn="l">
              <a:spcAft>
                <a:spcPts val="1200"/>
              </a:spcAft>
            </a:pPr>
            <a:r>
              <a:rPr sz="1800" b="0" i="0">
                <a:solidFill>
                  <a:srgbClr val="EDEDF7"/>
                </a:solidFill>
                <a:latin typeface="Segoe UI"/>
              </a:rPr>
              <a:t>Don’t overwhelm yourself or the client.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39496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FFB830"/>
                </a:solidFill>
                <a:latin typeface="Georgia"/>
              </a:rPr>
              <a:t>“These aren’t laws of nature. No one is gonna come after you.”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73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50292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 i="0">
                <a:solidFill>
                  <a:srgbClr val="FFB830"/>
                </a:solidFill>
                <a:latin typeface="Segoe UI"/>
              </a:rPr>
              <a:t>MEASUREMENT</a:t>
            </a:r>
          </a:p>
        </p:txBody>
      </p:sp>
      <p:sp>
        <p:nvSpPr>
          <p:cNvPr id="3" name="Rectangle 2"/>
          <p:cNvSpPr/>
          <p:nvPr/>
        </p:nvSpPr>
        <p:spPr>
          <a:xfrm>
            <a:off x="822960" y="1051560"/>
            <a:ext cx="1005840" cy="54864"/>
          </a:xfrm>
          <a:prstGeom prst="rect">
            <a:avLst/>
          </a:prstGeom>
          <a:solidFill>
            <a:srgbClr val="FFB8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23444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 i="0">
                <a:solidFill>
                  <a:srgbClr val="FFFFFF"/>
                </a:solidFill>
                <a:latin typeface="Georgia"/>
              </a:rPr>
              <a:t>Attribution Is Broken</a:t>
            </a:r>
          </a:p>
        </p:txBody>
      </p:sp>
      <p:pic>
        <p:nvPicPr>
          <p:cNvPr id="5" name="Picture 4" descr="wf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7360" y="2240280"/>
            <a:ext cx="8686800" cy="46329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626364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0" i="0">
                <a:solidFill>
                  <a:srgbClr val="A7ABD0"/>
                </a:solidFill>
                <a:latin typeface="Segoe UI"/>
              </a:rPr>
              <a:t>7–14 touchpoints then — 30+ now, across devices you’ll never connect.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73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50292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 i="0">
                <a:solidFill>
                  <a:srgbClr val="FFB830"/>
                </a:solidFill>
                <a:latin typeface="Segoe UI"/>
              </a:rPr>
              <a:t>MEASUREMENT</a:t>
            </a:r>
          </a:p>
        </p:txBody>
      </p:sp>
      <p:sp>
        <p:nvSpPr>
          <p:cNvPr id="3" name="Rectangle 2"/>
          <p:cNvSpPr/>
          <p:nvPr/>
        </p:nvSpPr>
        <p:spPr>
          <a:xfrm>
            <a:off x="822960" y="1051560"/>
            <a:ext cx="1005840" cy="54864"/>
          </a:xfrm>
          <a:prstGeom prst="rect">
            <a:avLst/>
          </a:prstGeom>
          <a:solidFill>
            <a:srgbClr val="FFB8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234440"/>
            <a:ext cx="105156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FFFFFF"/>
                </a:solidFill>
                <a:latin typeface="Georgia"/>
              </a:rPr>
              <a:t>What to Measure Instead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468880"/>
            <a:ext cx="1051560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200"/>
              </a:spcAft>
            </a:pPr>
            <a:r>
              <a:rPr sz="1800" b="0" i="0">
                <a:solidFill>
                  <a:srgbClr val="EDEDF7"/>
                </a:solidFill>
                <a:latin typeface="Segoe UI"/>
              </a:rPr>
              <a:t>Correlation across signals: clicks, subscribers, leads, mentions rising together.</a:t>
            </a:r>
          </a:p>
          <a:p>
            <a:pPr algn="l">
              <a:spcAft>
                <a:spcPts val="1200"/>
              </a:spcAft>
            </a:pPr>
            <a:r>
              <a:rPr sz="1800" b="0" i="0">
                <a:solidFill>
                  <a:srgbClr val="EDEDF7"/>
                </a:solidFill>
                <a:latin typeface="Segoe UI"/>
              </a:rPr>
              <a:t>Run the experiment: drop all-but-one channel; watch leads &amp; mentions.</a:t>
            </a:r>
          </a:p>
          <a:p>
            <a:pPr algn="l">
              <a:spcAft>
                <a:spcPts val="1200"/>
              </a:spcAft>
            </a:pPr>
            <a:r>
              <a:rPr sz="1800" b="0" i="0">
                <a:solidFill>
                  <a:srgbClr val="EDEDF7"/>
                </a:solidFill>
                <a:latin typeface="Segoe UI"/>
              </a:rPr>
              <a:t>Lean on experience, judgment &amp; customer knowledge.</a:t>
            </a:r>
          </a:p>
          <a:p>
            <a:pPr algn="l">
              <a:spcAft>
                <a:spcPts val="1200"/>
              </a:spcAft>
            </a:pPr>
            <a:r>
              <a:rPr sz="1800" b="0" i="0">
                <a:solidFill>
                  <a:srgbClr val="EDEDF7"/>
                </a:solidFill>
                <a:latin typeface="Segoe UI"/>
              </a:rPr>
              <a:t>Sears grew for a century tracking by ZIP code.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39496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FFB830"/>
                </a:solidFill>
                <a:latin typeface="Georgia"/>
              </a:rPr>
              <a:t>“Businesses grew. The system worked without knowing how deep someone scrolled.”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73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50292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 i="0">
                <a:solidFill>
                  <a:srgbClr val="FFB830"/>
                </a:solidFill>
                <a:latin typeface="Segoe UI"/>
              </a:rPr>
              <a:t>AI</a:t>
            </a:r>
          </a:p>
        </p:txBody>
      </p:sp>
      <p:sp>
        <p:nvSpPr>
          <p:cNvPr id="3" name="Rectangle 2"/>
          <p:cNvSpPr/>
          <p:nvPr/>
        </p:nvSpPr>
        <p:spPr>
          <a:xfrm>
            <a:off x="822960" y="1051560"/>
            <a:ext cx="1005840" cy="54864"/>
          </a:xfrm>
          <a:prstGeom prst="rect">
            <a:avLst/>
          </a:prstGeom>
          <a:solidFill>
            <a:srgbClr val="FFB8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23444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 i="0">
                <a:solidFill>
                  <a:srgbClr val="FFFFFF"/>
                </a:solidFill>
                <a:latin typeface="Georgia"/>
              </a:rPr>
              <a:t>AI Research, Done Right</a:t>
            </a:r>
          </a:p>
        </p:txBody>
      </p:sp>
      <p:pic>
        <p:nvPicPr>
          <p:cNvPr id="5" name="Picture 4" descr="wf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7360" y="2240280"/>
            <a:ext cx="8686800" cy="44881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626364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0" i="0">
                <a:solidFill>
                  <a:srgbClr val="A7ABD0"/>
                </a:solidFill>
                <a:latin typeface="Segoe UI"/>
              </a:rPr>
              <a:t>Strict parameters → parallel → human verify → usable charts.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73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50292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 i="0">
                <a:solidFill>
                  <a:srgbClr val="FFB830"/>
                </a:solidFill>
                <a:latin typeface="Segoe UI"/>
              </a:rPr>
              <a:t>AI</a:t>
            </a:r>
          </a:p>
        </p:txBody>
      </p:sp>
      <p:sp>
        <p:nvSpPr>
          <p:cNvPr id="3" name="Rectangle 2"/>
          <p:cNvSpPr/>
          <p:nvPr/>
        </p:nvSpPr>
        <p:spPr>
          <a:xfrm>
            <a:off x="822960" y="1051560"/>
            <a:ext cx="1005840" cy="54864"/>
          </a:xfrm>
          <a:prstGeom prst="rect">
            <a:avLst/>
          </a:prstGeom>
          <a:solidFill>
            <a:srgbClr val="FFB8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234440"/>
            <a:ext cx="105156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FFFFFF"/>
                </a:solidFill>
                <a:latin typeface="Georgia"/>
              </a:rPr>
              <a:t>Bots Are Best at Talking to Bots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468880"/>
            <a:ext cx="1051560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200"/>
              </a:spcAft>
            </a:pPr>
            <a:r>
              <a:rPr sz="1800" b="0" i="0">
                <a:solidFill>
                  <a:srgbClr val="EDEDF7"/>
                </a:solidFill>
                <a:latin typeface="Segoe UI"/>
              </a:rPr>
              <a:t>Two audiences: human and machine — speak to both.</a:t>
            </a:r>
          </a:p>
          <a:p>
            <a:pPr algn="l">
              <a:spcAft>
                <a:spcPts val="1200"/>
              </a:spcAft>
            </a:pPr>
            <a:r>
              <a:rPr sz="1800" b="0" i="0">
                <a:solidFill>
                  <a:srgbClr val="EDEDF7"/>
                </a:solidFill>
                <a:latin typeface="Segoe UI"/>
              </a:rPr>
              <a:t>Let a bot fill keywords, metadata &amp; schema so pages surface for machines.</a:t>
            </a:r>
          </a:p>
          <a:p>
            <a:pPr algn="l">
              <a:spcAft>
                <a:spcPts val="1200"/>
              </a:spcAft>
            </a:pPr>
            <a:r>
              <a:rPr sz="1800" b="0" i="0">
                <a:solidFill>
                  <a:srgbClr val="EDEDF7"/>
                </a:solidFill>
                <a:latin typeface="Segoe UI"/>
              </a:rPr>
              <a:t>Never ship final brand content without human editing — it hallucinates.</a:t>
            </a:r>
          </a:p>
          <a:p>
            <a:pPr algn="l">
              <a:spcAft>
                <a:spcPts val="1200"/>
              </a:spcAft>
            </a:pPr>
            <a:r>
              <a:rPr sz="1800" b="0" i="0">
                <a:solidFill>
                  <a:srgbClr val="EDEDF7"/>
                </a:solidFill>
                <a:latin typeface="Segoe UI"/>
              </a:rPr>
              <a:t>People handle the brand and the bigger ecosystem.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39496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FFB830"/>
                </a:solidFill>
                <a:latin typeface="Georgia"/>
              </a:rPr>
              <a:t>“Bots are really good at talking to other bots.”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B205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011680"/>
            <a:ext cx="1051560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600"/>
              </a:spcAft>
            </a:pPr>
            <a:r>
              <a:rPr sz="3000" b="1" i="0">
                <a:solidFill>
                  <a:srgbClr val="FFFFFF"/>
                </a:solidFill>
                <a:latin typeface="Georgia"/>
              </a:rPr>
              <a:t>Everything you produce should be useful.</a:t>
            </a:r>
          </a:p>
          <a:p>
            <a:pPr algn="l">
              <a:spcAft>
                <a:spcPts val="1000"/>
              </a:spcAft>
            </a:pPr>
            <a:r>
              <a:rPr sz="1800" b="0" i="0">
                <a:solidFill>
                  <a:srgbClr val="EDEDF7"/>
                </a:solidFill>
                <a:latin typeface="Segoe UI"/>
              </a:rPr>
              <a:t>🌐  Beltway Media — beltway.media</a:t>
            </a:r>
          </a:p>
          <a:p>
            <a:pPr algn="l">
              <a:spcAft>
                <a:spcPts val="1000"/>
              </a:spcAft>
            </a:pPr>
            <a:r>
              <a:rPr sz="1800" b="0" i="0">
                <a:solidFill>
                  <a:srgbClr val="EDEDF7"/>
                </a:solidFill>
                <a:latin typeface="Segoe UI"/>
              </a:rPr>
              <a:t>🧩  Free tools &amp; quizzes — beltway.media/our-free-tools</a:t>
            </a:r>
          </a:p>
          <a:p>
            <a:pPr algn="l">
              <a:spcAft>
                <a:spcPts val="1000"/>
              </a:spcAft>
            </a:pPr>
            <a:r>
              <a:rPr sz="1800" b="0" i="0">
                <a:solidFill>
                  <a:srgbClr val="EDEDF7"/>
                </a:solidFill>
                <a:latin typeface="Segoe UI"/>
              </a:rPr>
              <a:t>👤  Joshua Altman — linkedin.com/in/joshuaialtman</a:t>
            </a:r>
          </a:p>
          <a:p>
            <a:pPr algn="l">
              <a:spcAft>
                <a:spcPts val="1000"/>
              </a:spcAft>
            </a:pPr>
            <a:r>
              <a:rPr sz="1800" b="0" i="0">
                <a:solidFill>
                  <a:srgbClr val="EDEDF7"/>
                </a:solidFill>
                <a:latin typeface="Segoe UI"/>
              </a:rPr>
              <a:t>🎧  The show — unscriptedseo.com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