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0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F3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FF3B6B"/>
                </a:solidFill>
                <a:latin typeface="Arial"/>
              </a:rPr>
              <a:t>UNSCRIPTED SEO PODCAST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4400" b="1" i="0">
                <a:solidFill>
                  <a:srgbClr val="F2F2F2"/>
                </a:solidFill>
                <a:latin typeface="Arial"/>
              </a:rPr>
              <a:t>Ranking #1 Isn’t the #1 Click Anymore</a:t>
            </a:r>
          </a:p>
          <a:p>
            <a:pPr algn="l">
              <a:spcAft>
                <a:spcPts val="600"/>
              </a:spcAft>
            </a:pPr>
            <a:r>
              <a:rPr sz="2200" b="0" i="1">
                <a:solidFill>
                  <a:srgbClr val="E8A33D"/>
                </a:solidFill>
                <a:latin typeface="Arial"/>
              </a:rPr>
              <a:t>Bootstrapped SaaS, AI Overviews &amp; the new rules of link building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93776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 i="0">
                <a:solidFill>
                  <a:srgbClr val="F2F2F2"/>
                </a:solidFill>
                <a:latin typeface="Arial"/>
              </a:rPr>
              <a:t>Christopher Gimmer — Snappa &amp; GoodMetrics</a:t>
            </a:r>
          </a:p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B8A8C0"/>
                </a:solidFill>
                <a:latin typeface="Arial"/>
              </a:rPr>
              <a:t>with host Jeremy Rivera</a:t>
            </a:r>
          </a:p>
        </p:txBody>
      </p:sp>
      <p:pic>
        <p:nvPicPr>
          <p:cNvPr id="7" name="Picture 6" descr="unscripted-podcasts-main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7175" y="4983480"/>
            <a:ext cx="1554480" cy="15544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0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F3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502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FF3B6B"/>
                </a:solidFill>
                <a:latin typeface="Arial"/>
              </a:rPr>
              <a:t>THE GUEST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960120"/>
            <a:ext cx="109728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 i="0">
                <a:solidFill>
                  <a:srgbClr val="F2F2F2"/>
                </a:solidFill>
                <a:latin typeface="Arial"/>
              </a:rPr>
              <a:t>Who is Christopher Gimmer?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194560"/>
            <a:ext cx="1078992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800"/>
              </a:spcAft>
            </a:pPr>
            <a:r>
              <a:rPr sz="2200" b="0" i="0">
                <a:solidFill>
                  <a:srgbClr val="F2F2F2"/>
                </a:solidFill>
                <a:latin typeface="Arial"/>
              </a:rPr>
              <a:t>→  Bootstrapped SaaS founder — never raised funding</a:t>
            </a:r>
          </a:p>
          <a:p>
            <a:pPr algn="l">
              <a:spcAft>
                <a:spcPts val="1800"/>
              </a:spcAft>
            </a:pPr>
            <a:r>
              <a:rPr sz="2200" b="0" i="0">
                <a:solidFill>
                  <a:srgbClr val="F2F2F2"/>
                </a:solidFill>
                <a:latin typeface="Arial"/>
              </a:rPr>
              <a:t>→  Built Snappa (2015): graphic design for non-designers</a:t>
            </a:r>
          </a:p>
          <a:p>
            <a:pPr algn="l">
              <a:spcAft>
                <a:spcPts val="1800"/>
              </a:spcAft>
            </a:pPr>
            <a:r>
              <a:rPr sz="2200" b="0" i="0">
                <a:solidFill>
                  <a:srgbClr val="F2F2F2"/>
                </a:solidFill>
                <a:latin typeface="Arial"/>
              </a:rPr>
              <a:t>→  Built GoodMetrics: a cookieless alternative to Google Analytics</a:t>
            </a:r>
          </a:p>
          <a:p>
            <a:pPr algn="l">
              <a:spcAft>
                <a:spcPts val="1800"/>
              </a:spcAft>
            </a:pPr>
            <a:r>
              <a:rPr sz="2200" b="0" i="0">
                <a:solidFill>
                  <a:srgbClr val="F2F2F2"/>
                </a:solidFill>
                <a:latin typeface="Arial"/>
              </a:rPr>
              <a:t>→  A decade of ranking #1 — and watching what changed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0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F3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502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FF3B6B"/>
                </a:solidFill>
                <a:latin typeface="Arial"/>
              </a:rPr>
              <a:t>IDEA WORTH STEALING #1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960120"/>
            <a:ext cx="109728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 i="0">
                <a:solidFill>
                  <a:srgbClr val="F2F2F2"/>
                </a:solidFill>
                <a:latin typeface="Arial"/>
              </a:rPr>
              <a:t>Distribution beats the product at launch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194560"/>
            <a:ext cx="1078992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One “free stock photos” post went viral on StumbleUpon &amp; ranked #1</a:t>
            </a:r>
          </a:p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Parlayed into his own free stock photo site, StockSnap</a:t>
            </a:r>
          </a:p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At launch, ~95% of Snappa signups came from that one post</a:t>
            </a:r>
          </a:p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≈ $10K MRR in six months — the audience existed before the product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0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F3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502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FF3B6B"/>
                </a:solidFill>
                <a:latin typeface="Arial"/>
              </a:rPr>
              <a:t>IDEA WORTH STEALING #2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960120"/>
            <a:ext cx="109728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 i="0">
                <a:solidFill>
                  <a:srgbClr val="F2F2F2"/>
                </a:solidFill>
                <a:latin typeface="Arial"/>
              </a:rPr>
              <a:t>A #1 ranking is no longer the #1 click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194560"/>
            <a:ext cx="1078992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AI Overviews answer the query before anyone scrolls</a:t>
            </a:r>
          </a:p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On commercial terms, 4 paid links can sit above the fold</a:t>
            </a:r>
          </a:p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Your #1 organic result becomes the 5th link on the page (8th if you rank 3rd)</a:t>
            </a:r>
          </a:p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Rank is now a vanity metric — measure the click &amp; the conversion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0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F3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502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FF3B6B"/>
                </a:solidFill>
                <a:latin typeface="Arial"/>
              </a:rPr>
              <a:t>THE PIVOT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960120"/>
            <a:ext cx="109728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 i="0">
                <a:solidFill>
                  <a:srgbClr val="F2F2F2"/>
                </a:solidFill>
                <a:latin typeface="Arial"/>
              </a:rPr>
              <a:t>Snappa goes AI-first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194560"/>
            <a:ext cx="1078992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New image models finally handle text &amp; complex, multi-layer graphics</a:t>
            </a:r>
          </a:p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Moving from drag-and-drop templates to an AI-first design editor</a:t>
            </a:r>
          </a:p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Legacy editor stays for existing customers</a:t>
            </a:r>
          </a:p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Model-agnostic: swap GPT / Grok / Midjourney as they leapfrog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0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F3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502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FF3B6B"/>
                </a:solidFill>
                <a:latin typeface="Arial"/>
              </a:rPr>
              <a:t>IDEA WORTH STEALING #3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960120"/>
            <a:ext cx="109728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 i="0">
                <a:solidFill>
                  <a:srgbClr val="F2F2F2"/>
                </a:solidFill>
                <a:latin typeface="Arial"/>
              </a:rPr>
              <a:t>GoodMetrics: simpler, cookieless analytics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194560"/>
            <a:ext cx="1078992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Born from GA4 frustration — everything is one thing: an “event”</a:t>
            </a:r>
          </a:p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Cookieless: an anonymized IP + user-agent “visitor signature”</a:t>
            </a:r>
          </a:p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No consent banners, GDPR-friendly by design</a:t>
            </a:r>
          </a:p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API + MCP server — query your analytics through Claude or ChatGPT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0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F3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502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FF3B6B"/>
                </a:solidFill>
                <a:latin typeface="Arial"/>
              </a:rPr>
              <a:t>THE NEW GRAY AREA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3400" b="1" i="0">
                <a:solidFill>
                  <a:srgbClr val="F2F2F2"/>
                </a:solidFill>
                <a:latin typeface="Arial"/>
              </a:rPr>
              <a:t>“Now that these robots might be walking around with wallets, now I’m interested.”</a:t>
            </a:r>
          </a:p>
          <a:p>
            <a:pPr algn="l">
              <a:spcAft>
                <a:spcPts val="600"/>
              </a:spcAft>
            </a:pPr>
            <a:r>
              <a:rPr sz="1800" b="0" i="0">
                <a:solidFill>
                  <a:srgbClr val="B8A8C0"/>
                </a:solidFill>
                <a:latin typeface="Arial"/>
              </a:rPr>
              <a:t>Agent-to-agent commerce is already in the six figures. When your own AI crawls a site to research for you — is that a bot, or a visitor? The bot layer is suddenly worth surfacing, not filtering out.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12064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E8A33D"/>
                </a:solidFill>
                <a:latin typeface="Arial"/>
              </a:rPr>
              <a:t>— Jeremy Rivera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0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F3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502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FF3B6B"/>
                </a:solidFill>
                <a:latin typeface="Arial"/>
              </a:rPr>
              <a:t>IDEA WORTH STEALING #4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3200" b="1" i="0">
                <a:solidFill>
                  <a:srgbClr val="F2F2F2"/>
                </a:solidFill>
                <a:latin typeface="Arial"/>
              </a:rPr>
              <a:t>“People are more willing to link out to a really good tool that solves a problem than to yet another blog post with a wall of text.”</a:t>
            </a:r>
          </a:p>
          <a:p>
            <a:pPr algn="l">
              <a:spcAft>
                <a:spcPts val="600"/>
              </a:spcAft>
            </a:pPr>
            <a:r>
              <a:rPr sz="1800" b="0" i="0">
                <a:solidFill>
                  <a:srgbClr val="B8A8C0"/>
                </a:solidFill>
                <a:latin typeface="Arial"/>
              </a:rPr>
              <a:t>Outreach inboxes are full of spam. Useful tools cut through where text never will.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12064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E8A33D"/>
                </a:solidFill>
                <a:latin typeface="Arial"/>
              </a:rPr>
              <a:t>— Christopher Gimmer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0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F3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502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FF3B6B"/>
                </a:solidFill>
                <a:latin typeface="Arial"/>
              </a:rPr>
              <a:t>IDEA WORTH STEALING #5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960120"/>
            <a:ext cx="109728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 i="0">
                <a:solidFill>
                  <a:srgbClr val="F2F2F2"/>
                </a:solidFill>
                <a:latin typeface="Arial"/>
              </a:rPr>
              <a:t>Being a real product is an authority signal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194560"/>
            <a:ext cx="1078992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“Distance to seed”: Google trusts sites by hops from vertical authority seeds</a:t>
            </a:r>
          </a:p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Hypothesis: a long-standing SaaS is itself a seed in its niche</a:t>
            </a:r>
          </a:p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Pure content sites got hit; real products held up (the HCU’s real aim)</a:t>
            </a:r>
          </a:p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If you sell something real, your information carries more trust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0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F3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502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FF3B6B"/>
                </a:solidFill>
                <a:latin typeface="Arial"/>
              </a:rPr>
              <a:t>THE PLAYBOOK IS BREAKING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960120"/>
            <a:ext cx="109728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 i="0">
                <a:solidFill>
                  <a:srgbClr val="F2F2F2"/>
                </a:solidFill>
                <a:latin typeface="Arial"/>
              </a:rPr>
              <a:t>So what still works?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194560"/>
            <a:ext cx="1078992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Comprehensive docs &amp; landing pages so LLMs can cite you accurately</a:t>
            </a:r>
          </a:p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Free, interactive tools over the blogging treadmill</a:t>
            </a:r>
          </a:p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IRL &amp; podcast-centric link building — co-marketing over cold email</a:t>
            </a:r>
          </a:p>
          <a:p>
            <a:pPr algn="l">
              <a:spcAft>
                <a:spcPts val="1600"/>
              </a:spcAft>
            </a:pPr>
            <a:r>
              <a:rPr sz="2100" b="0" i="0">
                <a:solidFill>
                  <a:srgbClr val="F2F2F2"/>
                </a:solidFill>
                <a:latin typeface="Arial"/>
              </a:rPr>
              <a:t>→  Build your own audience &amp; community — Google isn’t giving traffic away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0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F3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502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FF3B6B"/>
                </a:solidFill>
                <a:latin typeface="Arial"/>
              </a:rPr>
              <a:t>RECAP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960120"/>
            <a:ext cx="109728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 i="0">
                <a:solidFill>
                  <a:srgbClr val="F2F2F2"/>
                </a:solidFill>
                <a:latin typeface="Arial"/>
              </a:rPr>
              <a:t>Five things to steal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103120"/>
            <a:ext cx="1078992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sz="2000" b="0" i="0">
                <a:solidFill>
                  <a:srgbClr val="F2F2F2"/>
                </a:solidFill>
                <a:latin typeface="Arial"/>
              </a:rPr>
              <a:t>→  Build distribution before you build the product</a:t>
            </a:r>
          </a:p>
          <a:p>
            <a:pPr algn="l">
              <a:spcAft>
                <a:spcPts val="1200"/>
              </a:spcAft>
            </a:pPr>
            <a:r>
              <a:rPr sz="2000" b="0" i="0">
                <a:solidFill>
                  <a:srgbClr val="F2F2F2"/>
                </a:solidFill>
                <a:latin typeface="Arial"/>
              </a:rPr>
              <a:t>→  Report the click &amp; conversion, not the raw rank</a:t>
            </a:r>
          </a:p>
          <a:p>
            <a:pPr algn="l">
              <a:spcAft>
                <a:spcPts val="1200"/>
              </a:spcAft>
            </a:pPr>
            <a:r>
              <a:rPr sz="2000" b="0" i="0">
                <a:solidFill>
                  <a:srgbClr val="F2F2F2"/>
                </a:solidFill>
                <a:latin typeface="Arial"/>
              </a:rPr>
              <a:t>→  Ship tools people use, not just posts they read</a:t>
            </a:r>
          </a:p>
          <a:p>
            <a:pPr algn="l">
              <a:spcAft>
                <a:spcPts val="1200"/>
              </a:spcAft>
            </a:pPr>
            <a:r>
              <a:rPr sz="2000" b="0" i="0">
                <a:solidFill>
                  <a:srgbClr val="F2F2F2"/>
                </a:solidFill>
                <a:latin typeface="Arial"/>
              </a:rPr>
              <a:t>→  Be a product, not a content site — it’s an authority signal</a:t>
            </a:r>
          </a:p>
          <a:p>
            <a:pPr algn="l">
              <a:spcAft>
                <a:spcPts val="1200"/>
              </a:spcAft>
            </a:pPr>
            <a:r>
              <a:rPr sz="2000" b="0" i="0">
                <a:solidFill>
                  <a:srgbClr val="F2F2F2"/>
                </a:solidFill>
                <a:latin typeface="Arial"/>
              </a:rPr>
              <a:t>→  Start surfacing agent traffic — the bots have wallets now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0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F3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515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sz="3400" b="1" i="0">
                <a:solidFill>
                  <a:srgbClr val="F2F2F2"/>
                </a:solidFill>
                <a:latin typeface="Arial"/>
              </a:rPr>
              <a:t>Listen to the full episode</a:t>
            </a:r>
          </a:p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3B6B"/>
                </a:solidFill>
                <a:latin typeface="Arial"/>
              </a:rPr>
              <a:t>unscriptedseo.com</a:t>
            </a:r>
          </a:p>
          <a:p>
            <a:pPr algn="l">
              <a:spcAft>
                <a:spcPts val="600"/>
              </a:spcAft>
            </a:pPr>
            <a:r>
              <a:rPr sz="1800" b="0" i="0">
                <a:solidFill>
                  <a:srgbClr val="E8A33D"/>
                </a:solidFill>
                <a:latin typeface="Arial"/>
              </a:rPr>
              <a:t>Snappa → snappa.com   ·   GoodMetrics → goodmetrics.io</a:t>
            </a:r>
          </a:p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B8A8C0"/>
                </a:solidFill>
                <a:latin typeface="Arial"/>
              </a:rPr>
              <a:t>Host: Jeremy Rivera — jeremyriveraseo.com   ·   Tools &amp; guides — seoarcade.com</a:t>
            </a:r>
          </a:p>
        </p:txBody>
      </p:sp>
      <p:pic>
        <p:nvPicPr>
          <p:cNvPr id="5" name="Picture 4" descr="unscripted-podcasts-main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5735" y="4892040"/>
            <a:ext cx="1645920" cy="1645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